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6"/>
  </p:notes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3" userDrawn="1">
          <p15:clr>
            <a:srgbClr val="A4A3A4"/>
          </p15:clr>
        </p15:guide>
        <p15:guide id="2" pos="40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2E"/>
    <a:srgbClr val="C55A11"/>
    <a:srgbClr val="00A1A8"/>
    <a:srgbClr val="52BAB4"/>
    <a:srgbClr val="4C3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368" y="80"/>
      </p:cViewPr>
      <p:guideLst>
        <p:guide orient="horz" pos="3153"/>
        <p:guide pos="40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B721-605E-1B4E-8278-63D8055E5475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5D292-61BC-FB4C-AF7E-1F28D3A704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21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55F7E8-BBF2-B3DC-09BD-CE4C8E51F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787"/>
          <a:stretch/>
        </p:blipFill>
        <p:spPr>
          <a:xfrm>
            <a:off x="0" y="-1"/>
            <a:ext cx="6858000" cy="3941633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D7E7A54-8F6B-7A49-8E31-99B8874D3D5D}"/>
              </a:ext>
            </a:extLst>
          </p:cNvPr>
          <p:cNvSpPr/>
          <p:nvPr userDrawn="1"/>
        </p:nvSpPr>
        <p:spPr>
          <a:xfrm>
            <a:off x="0" y="3379607"/>
            <a:ext cx="6858000" cy="1058327"/>
          </a:xfrm>
          <a:prstGeom prst="rect">
            <a:avLst/>
          </a:prstGeom>
          <a:solidFill>
            <a:srgbClr val="80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5E4520-35C2-1E73-2CCB-0C999CEC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486" y="9499620"/>
            <a:ext cx="5915025" cy="527403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fi-FI" i="1">
                <a:ea typeface="Calibri" panose="020F0502020204030204" pitchFamily="34" charset="0"/>
              </a:rPr>
              <a:t>Koulutus perustuu Ikäinstituutin Ulkoiluystäväksi iäkkäälle -koulutusohjelmaan.</a:t>
            </a:r>
            <a:endParaRPr lang="fi-FI">
              <a:ea typeface="Calibri" panose="020F0502020204030204" pitchFamily="34" charset="0"/>
            </a:endParaRPr>
          </a:p>
          <a:p>
            <a:endParaRPr lang="fi-FI"/>
          </a:p>
        </p:txBody>
      </p:sp>
      <p:sp>
        <p:nvSpPr>
          <p:cNvPr id="4" name="Pyöristetty suorakulmio 8">
            <a:extLst>
              <a:ext uri="{FF2B5EF4-FFF2-40B4-BE49-F238E27FC236}">
                <a16:creationId xmlns:a16="http://schemas.microsoft.com/office/drawing/2014/main" id="{32774A3F-1869-C665-89B3-7F8142C0C46F}"/>
              </a:ext>
            </a:extLst>
          </p:cNvPr>
          <p:cNvSpPr/>
          <p:nvPr userDrawn="1"/>
        </p:nvSpPr>
        <p:spPr>
          <a:xfrm>
            <a:off x="301000" y="-135605"/>
            <a:ext cx="1081307" cy="961476"/>
          </a:xfrm>
          <a:prstGeom prst="roundRect">
            <a:avLst>
              <a:gd name="adj" fmla="val 9608"/>
            </a:avLst>
          </a:prstGeom>
          <a:solidFill>
            <a:schemeClr val="bg1"/>
          </a:solidFill>
          <a:ln>
            <a:noFill/>
          </a:ln>
          <a:effectLst>
            <a:outerShdw blurRad="141287" dist="45144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C644642-E2D6-8302-D75A-16A976F3D2B9}"/>
              </a:ext>
            </a:extLst>
          </p:cNvPr>
          <p:cNvSpPr txBox="1"/>
          <p:nvPr userDrawn="1"/>
        </p:nvSpPr>
        <p:spPr>
          <a:xfrm>
            <a:off x="0" y="3183750"/>
            <a:ext cx="2078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© Ikäinstituutti, Sakari Röyskö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64025A2-0B61-CE9E-F85E-A0C247C061EE}"/>
              </a:ext>
            </a:extLst>
          </p:cNvPr>
          <p:cNvSpPr txBox="1">
            <a:spLocks/>
          </p:cNvSpPr>
          <p:nvPr userDrawn="1"/>
        </p:nvSpPr>
        <p:spPr>
          <a:xfrm>
            <a:off x="471488" y="3478033"/>
            <a:ext cx="5915025" cy="95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i-FI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F84A1695-3614-6BCE-BB20-321661437FA0}"/>
              </a:ext>
            </a:extLst>
          </p:cNvPr>
          <p:cNvSpPr txBox="1">
            <a:spLocks/>
          </p:cNvSpPr>
          <p:nvPr userDrawn="1"/>
        </p:nvSpPr>
        <p:spPr>
          <a:xfrm>
            <a:off x="301000" y="5454131"/>
            <a:ext cx="6454228" cy="691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038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3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3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500">
                <a:solidFill>
                  <a:prstClr val="black"/>
                </a:solidFill>
              </a:rPr>
              <a:t>Koulutus on tarkoitettu kaikille, jotka haluavat ulkoilla yhdessä iäkkään kanssa. Osallistuminen ei velvoita ulkoiluystävänä toimimiseen. </a:t>
            </a:r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C925BA68-EB62-371D-0776-97140289FD75}"/>
              </a:ext>
            </a:extLst>
          </p:cNvPr>
          <p:cNvSpPr txBox="1"/>
          <p:nvPr userDrawn="1"/>
        </p:nvSpPr>
        <p:spPr>
          <a:xfrm>
            <a:off x="350516" y="6201488"/>
            <a:ext cx="66640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prstClr val="black"/>
                </a:solidFill>
              </a:rPr>
              <a:t>Koulutus antaa: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Tietoa vapaaehtoistyön periaatteista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Valmiuksia ulkoilun avustamiseen ja apuvälineiden käyttöön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Valmiuksia kotivoimistelun opastukseen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Valmiuksia sopivien ulkoilureittien valintaan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Tietoa missä voi toimia ulkoiluystävänä</a:t>
            </a:r>
          </a:p>
          <a:p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E501BF5-4E6D-2DF9-D9A8-9C63839F5315}"/>
              </a:ext>
            </a:extLst>
          </p:cNvPr>
          <p:cNvSpPr txBox="1">
            <a:spLocks/>
          </p:cNvSpPr>
          <p:nvPr userDrawn="1"/>
        </p:nvSpPr>
        <p:spPr>
          <a:xfrm>
            <a:off x="570601" y="9407155"/>
            <a:ext cx="591502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i="1">
                <a:latin typeface="Calibri" panose="020F0502020204030204" pitchFamily="34" charset="0"/>
                <a:ea typeface="Calibri" panose="020F0502020204030204" pitchFamily="34" charset="0"/>
              </a:rPr>
              <a:t>Koulutus perustuu Ikäinstituutin Ulkoiluystäväksi iäkkäälle -koulutusohjelmaan.</a:t>
            </a:r>
            <a:endParaRPr lang="fi-FI" sz="1400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19B00A89-9DE8-8EBF-1984-5FA1226C36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508" y="4547581"/>
            <a:ext cx="5998984" cy="81083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E93DA4E-22C0-EEFF-A3E5-51F94A665E89}"/>
              </a:ext>
            </a:extLst>
          </p:cNvPr>
          <p:cNvSpPr txBox="1">
            <a:spLocks/>
          </p:cNvSpPr>
          <p:nvPr userDrawn="1"/>
        </p:nvSpPr>
        <p:spPr>
          <a:xfrm>
            <a:off x="471485" y="3355386"/>
            <a:ext cx="5915025" cy="95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i-FI" dirty="0">
                <a:solidFill>
                  <a:schemeClr val="tx1"/>
                </a:solidFill>
              </a:rPr>
              <a:t>Ulkoiluystäväksi iäkkäälle -koulutus</a:t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3" name="Kuva 2" descr="Kuva, joka sisältää kohteen Fontti, logo, teksti, Grafiikka&#10;&#10;Kuvaus luotu automaattisesti">
            <a:extLst>
              <a:ext uri="{FF2B5EF4-FFF2-40B4-BE49-F238E27FC236}">
                <a16:creationId xmlns:a16="http://schemas.microsoft.com/office/drawing/2014/main" id="{91056241-23DE-1A38-C433-695B605E0C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256" y="184214"/>
            <a:ext cx="952799" cy="4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8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 descr="Kuva, joka sisältää kohteen henkilö, vaate, piha-, taivas&#10;&#10;Kuvaus luotu automaattisesti">
            <a:extLst>
              <a:ext uri="{FF2B5EF4-FFF2-40B4-BE49-F238E27FC236}">
                <a16:creationId xmlns:a16="http://schemas.microsoft.com/office/drawing/2014/main" id="{9CEBE713-52B5-0D0C-4B56-1E368AF71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888340"/>
            <a:ext cx="6858000" cy="4572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D7E7A54-8F6B-7A49-8E31-99B8874D3D5D}"/>
              </a:ext>
            </a:extLst>
          </p:cNvPr>
          <p:cNvSpPr/>
          <p:nvPr userDrawn="1"/>
        </p:nvSpPr>
        <p:spPr>
          <a:xfrm>
            <a:off x="0" y="3379607"/>
            <a:ext cx="6858000" cy="1058327"/>
          </a:xfrm>
          <a:prstGeom prst="rect">
            <a:avLst/>
          </a:prstGeom>
          <a:solidFill>
            <a:srgbClr val="80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478033"/>
            <a:ext cx="5915025" cy="9599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4634783"/>
            <a:ext cx="5915025" cy="44042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5E4520-35C2-1E73-2CCB-0C999CEC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486" y="9499620"/>
            <a:ext cx="5915025" cy="527403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fi-FI" i="1">
                <a:ea typeface="Calibri" panose="020F0502020204030204" pitchFamily="34" charset="0"/>
              </a:rPr>
              <a:t>Koulutus perustuu Ikäinstituutin Ulkoiluystäväksi iäkkäälle -koulutusohjelmaan.</a:t>
            </a:r>
            <a:endParaRPr lang="fi-FI">
              <a:ea typeface="Calibri" panose="020F0502020204030204" pitchFamily="34" charset="0"/>
            </a:endParaRPr>
          </a:p>
          <a:p>
            <a:endParaRPr lang="fi-FI"/>
          </a:p>
        </p:txBody>
      </p:sp>
      <p:sp>
        <p:nvSpPr>
          <p:cNvPr id="4" name="Pyöristetty suorakulmio 8">
            <a:extLst>
              <a:ext uri="{FF2B5EF4-FFF2-40B4-BE49-F238E27FC236}">
                <a16:creationId xmlns:a16="http://schemas.microsoft.com/office/drawing/2014/main" id="{32774A3F-1869-C665-89B3-7F8142C0C46F}"/>
              </a:ext>
            </a:extLst>
          </p:cNvPr>
          <p:cNvSpPr/>
          <p:nvPr userDrawn="1"/>
        </p:nvSpPr>
        <p:spPr>
          <a:xfrm>
            <a:off x="301000" y="-135605"/>
            <a:ext cx="1081307" cy="961476"/>
          </a:xfrm>
          <a:prstGeom prst="roundRect">
            <a:avLst>
              <a:gd name="adj" fmla="val 9608"/>
            </a:avLst>
          </a:prstGeom>
          <a:solidFill>
            <a:schemeClr val="bg1"/>
          </a:solidFill>
          <a:ln>
            <a:noFill/>
          </a:ln>
          <a:effectLst>
            <a:outerShdw blurRad="141287" dist="45144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C644642-E2D6-8302-D75A-16A976F3D2B9}"/>
              </a:ext>
            </a:extLst>
          </p:cNvPr>
          <p:cNvSpPr txBox="1"/>
          <p:nvPr userDrawn="1"/>
        </p:nvSpPr>
        <p:spPr>
          <a:xfrm>
            <a:off x="0" y="3183750"/>
            <a:ext cx="2078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© Ikäinstituutti, Ossi Gustafsson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152601-A018-2DAE-ECD8-257000060079}"/>
              </a:ext>
            </a:extLst>
          </p:cNvPr>
          <p:cNvSpPr txBox="1">
            <a:spLocks/>
          </p:cNvSpPr>
          <p:nvPr userDrawn="1"/>
        </p:nvSpPr>
        <p:spPr>
          <a:xfrm>
            <a:off x="471488" y="3347403"/>
            <a:ext cx="5915025" cy="95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i-FI" dirty="0">
                <a:solidFill>
                  <a:schemeClr val="tx1"/>
                </a:solidFill>
              </a:rPr>
              <a:t>Ulkoiluystäväksi iäkkäälle -koulutus</a:t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9B8F1A-4610-B155-5A7C-588DF40E4A74}"/>
              </a:ext>
            </a:extLst>
          </p:cNvPr>
          <p:cNvSpPr txBox="1">
            <a:spLocks/>
          </p:cNvSpPr>
          <p:nvPr userDrawn="1"/>
        </p:nvSpPr>
        <p:spPr>
          <a:xfrm>
            <a:off x="471486" y="9499620"/>
            <a:ext cx="591502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i="1">
                <a:ea typeface="Calibri" panose="020F0502020204030204" pitchFamily="34" charset="0"/>
              </a:rPr>
              <a:t>Koulutus perustuu Ikäinstituutin Ulkoiluystäväksi iäkkäälle -koulutusohjelmaan.</a:t>
            </a:r>
            <a:endParaRPr lang="fi-FI">
              <a:ea typeface="Calibri" panose="020F0502020204030204" pitchFamily="34" charset="0"/>
            </a:endParaRPr>
          </a:p>
          <a:p>
            <a:endParaRPr lang="fi-FI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8FF2145-C78B-924C-4468-1D2ADFF55F88}"/>
              </a:ext>
            </a:extLst>
          </p:cNvPr>
          <p:cNvSpPr txBox="1">
            <a:spLocks/>
          </p:cNvSpPr>
          <p:nvPr userDrawn="1"/>
        </p:nvSpPr>
        <p:spPr>
          <a:xfrm>
            <a:off x="301000" y="5454131"/>
            <a:ext cx="6454228" cy="691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038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3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3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500">
                <a:solidFill>
                  <a:prstClr val="black"/>
                </a:solidFill>
              </a:rPr>
              <a:t>Koulutus on tarkoitettu kaikille, jotka haluavat ulkoilla yhdessä iäkkään kanssa. Osallistuminen ei velvoita ulkoiluystävänä toimimiseen. </a:t>
            </a:r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C90D28F-12CE-F6D3-BB56-5B37DC8F68FB}"/>
              </a:ext>
            </a:extLst>
          </p:cNvPr>
          <p:cNvSpPr txBox="1"/>
          <p:nvPr userDrawn="1"/>
        </p:nvSpPr>
        <p:spPr>
          <a:xfrm>
            <a:off x="350516" y="6201488"/>
            <a:ext cx="66640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prstClr val="black"/>
                </a:solidFill>
              </a:rPr>
              <a:t>Koulutus antaa: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Tietoa vapaaehtoistyön periaatteista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Valmiuksia ulkoilun avustamiseen ja apuvälineiden käyttöön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Valmiuksia kotivoimistelun opastukseen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Valmiuksia sopivien ulkoilureittien valintaan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prstClr val="black"/>
                </a:solidFill>
              </a:rPr>
              <a:t>Tietoa missä voi toimia ulkoiluystävänä</a:t>
            </a:r>
          </a:p>
          <a:p>
            <a:endParaRPr lang="fi-FI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3720A6B-1E53-9F7D-24A5-744047DCD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508" y="4547581"/>
            <a:ext cx="5998984" cy="810838"/>
          </a:xfrm>
          <a:prstGeom prst="rect">
            <a:avLst/>
          </a:prstGeom>
        </p:spPr>
      </p:pic>
      <p:pic>
        <p:nvPicPr>
          <p:cNvPr id="5" name="Kuva 4" descr="Kuva, joka sisältää kohteen Fontti, logo, teksti, Grafiikka&#10;&#10;Kuvaus luotu automaattisesti">
            <a:extLst>
              <a:ext uri="{FF2B5EF4-FFF2-40B4-BE49-F238E27FC236}">
                <a16:creationId xmlns:a16="http://schemas.microsoft.com/office/drawing/2014/main" id="{1BC7A75F-DC65-E296-6F77-B8256AA62A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256" y="184214"/>
            <a:ext cx="952799" cy="4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4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058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67962"/>
            <a:ext cx="5915025" cy="70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091-0EFA-704B-931A-A57B08C1DB51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z="675"/>
              <a:t>©Ikäinstituutti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6038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8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8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6038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46038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82D864-5533-12F5-464A-BF007CC26D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00475"/>
            <a:ext cx="6858000" cy="630238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Alkaa to 20.3. klo 13.00-15.00 Porrassalmenkatu 26, Mikkeli (Etelä-Savon Muistiluotsi)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228DD2F-CA61-C804-FC12-A01574A9551D}"/>
              </a:ext>
            </a:extLst>
          </p:cNvPr>
          <p:cNvSpPr txBox="1"/>
          <p:nvPr/>
        </p:nvSpPr>
        <p:spPr>
          <a:xfrm>
            <a:off x="471486" y="8173653"/>
            <a:ext cx="46689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prstClr val="black"/>
                </a:solidFill>
              </a:rPr>
              <a:t>Kouluttajina Päivi Meskanen Eloisa ja </a:t>
            </a:r>
          </a:p>
          <a:p>
            <a:r>
              <a:rPr lang="fi-FI" sz="1600" dirty="0">
                <a:solidFill>
                  <a:prstClr val="black"/>
                </a:solidFill>
              </a:rPr>
              <a:t>Riitta Halonen E-S Muistiluotsi</a:t>
            </a:r>
          </a:p>
          <a:p>
            <a:endParaRPr lang="fi-FI" sz="1600" dirty="0">
              <a:solidFill>
                <a:prstClr val="black"/>
              </a:solidFill>
            </a:endParaRPr>
          </a:p>
          <a:p>
            <a:r>
              <a:rPr lang="fi-FI" sz="1600" b="1" dirty="0">
                <a:solidFill>
                  <a:prstClr val="black"/>
                </a:solidFill>
              </a:rPr>
              <a:t>Ilmoittautumiset ja lisätietoja 13.3. mennessä</a:t>
            </a:r>
          </a:p>
          <a:p>
            <a:r>
              <a:rPr lang="fi-FI" sz="1600" dirty="0">
                <a:solidFill>
                  <a:prstClr val="black"/>
                </a:solidFill>
              </a:rPr>
              <a:t>p. 040 8277353, jarjestoassistentti@esmuistiluotsi.fi</a:t>
            </a:r>
          </a:p>
          <a:p>
            <a:endParaRPr lang="fi-FI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7F96DD5-0FB5-DC3E-4445-E3EB8A89335F}"/>
              </a:ext>
            </a:extLst>
          </p:cNvPr>
          <p:cNvSpPr/>
          <p:nvPr/>
        </p:nvSpPr>
        <p:spPr>
          <a:xfrm>
            <a:off x="4914118" y="8380071"/>
            <a:ext cx="1301487" cy="38196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Kunnan logo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5C6BDE4-7FA0-0876-9DE8-7991F326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178" y="7132480"/>
            <a:ext cx="1593366" cy="106171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D7C6E68-1AA4-021D-6E2C-60AD3AA58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679" y="8194195"/>
            <a:ext cx="2182972" cy="6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7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C55A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A41080F06A7841A4F4B5326ED0847F" ma:contentTypeVersion="21" ma:contentTypeDescription="Luo uusi asiakirja." ma:contentTypeScope="" ma:versionID="e4f4b3608e66665e2f6e2289496a7554">
  <xsd:schema xmlns:xsd="http://www.w3.org/2001/XMLSchema" xmlns:xs="http://www.w3.org/2001/XMLSchema" xmlns:p="http://schemas.microsoft.com/office/2006/metadata/properties" xmlns:ns2="e903c401-6a4f-4d6b-8c84-9876fb5ebde6" xmlns:ns3="3d091f9b-d86d-4b8d-90b6-5deeb1a8014b" targetNamespace="http://schemas.microsoft.com/office/2006/metadata/properties" ma:root="true" ma:fieldsID="db1892ac84f6de7b909a0ed23390b35e" ns2:_="" ns3:_="">
    <xsd:import namespace="e903c401-6a4f-4d6b-8c84-9876fb5ebde6"/>
    <xsd:import namespace="3d091f9b-d86d-4b8d-90b6-5deeb1a80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3c401-6a4f-4d6b-8c84-9876fb5eb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406f59e7-9212-45af-996b-b508a3ddc8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Kuittauksen tila" ma:internalName="Kuittauksen_x0020_tila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91f9b-d86d-4b8d-90b6-5deeb1a80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e9a2fae-b2ea-41ee-b773-ab1a7dc4a61b}" ma:internalName="TaxCatchAll" ma:showField="CatchAllData" ma:web="3d091f9b-d86d-4b8d-90b6-5deeb1a80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91f9b-d86d-4b8d-90b6-5deeb1a8014b" xsi:nil="true"/>
    <lcf76f155ced4ddcb4097134ff3c332f xmlns="e903c401-6a4f-4d6b-8c84-9876fb5ebde6">
      <Terms xmlns="http://schemas.microsoft.com/office/infopath/2007/PartnerControls"/>
    </lcf76f155ced4ddcb4097134ff3c332f>
    <SharedWithUsers xmlns="3d091f9b-d86d-4b8d-90b6-5deeb1a8014b">
      <UserInfo>
        <DisplayName>Anne Honkanen</DisplayName>
        <AccountId>16</AccountId>
        <AccountType/>
      </UserInfo>
      <UserInfo>
        <DisplayName>Emily Wu</DisplayName>
        <AccountId>28</AccountId>
        <AccountType/>
      </UserInfo>
      <UserInfo>
        <DisplayName>Eveliina Palvimo</DisplayName>
        <AccountId>1613</AccountId>
        <AccountType/>
      </UserInfo>
    </SharedWithUsers>
    <_Flow_SignoffStatus xmlns="e903c401-6a4f-4d6b-8c84-9876fb5ebde6" xsi:nil="true"/>
  </documentManagement>
</p:properties>
</file>

<file path=customXml/itemProps1.xml><?xml version="1.0" encoding="utf-8"?>
<ds:datastoreItem xmlns:ds="http://schemas.openxmlformats.org/officeDocument/2006/customXml" ds:itemID="{FAD6DE78-091D-4667-BB36-83D421A68A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079BB2-7E27-44C4-B6D5-AD3BF3FBA760}">
  <ds:schemaRefs>
    <ds:schemaRef ds:uri="3d091f9b-d86d-4b8d-90b6-5deeb1a8014b"/>
    <ds:schemaRef ds:uri="e903c401-6a4f-4d6b-8c84-9876fb5ebd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060E46-BACE-47E5-88E1-20990446F6AE}">
  <ds:schemaRefs>
    <ds:schemaRef ds:uri="3d091f9b-d86d-4b8d-90b6-5deeb1a8014b"/>
    <ds:schemaRef ds:uri="e903c401-6a4f-4d6b-8c84-9876fb5ebd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41</Words>
  <Application>Microsoft Office PowerPoint</Application>
  <PresentationFormat>A4-paperi (210 x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Alkaa to 20.3. klo 13.00-15.00 Porrassalmenkatu 26, Mikkeli (Etelä-Savon Muistiluotsi)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Ratkaisuja hyvään vanhuuteen</dc:title>
  <dc:creator>Microsoft Office User</dc:creator>
  <cp:lastModifiedBy>Riitta Halonen</cp:lastModifiedBy>
  <cp:revision>4</cp:revision>
  <dcterms:created xsi:type="dcterms:W3CDTF">2019-12-09T08:26:04Z</dcterms:created>
  <dcterms:modified xsi:type="dcterms:W3CDTF">2025-01-17T10:03:57Z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0x0101008BA41080F06A7841A4F4B5326ED0847F</vt:lpwstr>
  </property>
  <property fmtid="{D5CDD505-2E9C-101B-9397-08002B2CF9AE}" pid="3" name="MediaServiceImageTags">
    <vt:lpwstr/>
  </property>
  <property fmtid="{D5CDD505-2E9C-101B-9397-08002B2CF9AE}" pid="4" name="NXPowerLiteLastOptimized">
    <vt:lpwstr>209000</vt:lpwstr>
  </property>
  <property fmtid="{D5CDD505-2E9C-101B-9397-08002B2CF9AE}" pid="5" name="NXPowerLiteSettings">
    <vt:lpwstr>F7C0031C027800</vt:lpwstr>
  </property>
  <property fmtid="{D5CDD505-2E9C-101B-9397-08002B2CF9AE}" pid="6" name="NXPowerLiteVersion">
    <vt:lpwstr>D10.0.1</vt:lpwstr>
  </property>
</Properties>
</file>